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6DAB6-8C04-4F4C-A80D-593EBDA79E21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6A0BB-684F-42DB-89C9-7AF3B8C9DA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essence</a:t>
            </a:r>
            <a:r>
              <a:rPr lang="en-US" dirty="0" smtClean="0"/>
              <a:t> of AVP:</a:t>
            </a:r>
            <a:br>
              <a:rPr lang="en-US" dirty="0" smtClean="0"/>
            </a:br>
            <a:r>
              <a:rPr lang="en-US" dirty="0" smtClean="0"/>
              <a:t>Changing from an international grassroots organization to a ____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AVPI Plenary</a:t>
            </a:r>
          </a:p>
          <a:p>
            <a:r>
              <a:rPr lang="en-US" dirty="0" smtClean="0"/>
              <a:t>July 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248400" cy="4525963"/>
          </a:xfrm>
        </p:spPr>
        <p:txBody>
          <a:bodyPr/>
          <a:lstStyle/>
          <a:p>
            <a:r>
              <a:rPr lang="en-US" dirty="0" smtClean="0"/>
              <a:t>AVP--Past</a:t>
            </a:r>
          </a:p>
          <a:p>
            <a:r>
              <a:rPr lang="en-US" dirty="0" smtClean="0"/>
              <a:t>AVP--Present</a:t>
            </a:r>
          </a:p>
          <a:p>
            <a:r>
              <a:rPr lang="en-US" dirty="0" smtClean="0"/>
              <a:t>AVP--Future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AVP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 non profit organization</a:t>
            </a:r>
          </a:p>
          <a:p>
            <a:pPr lvl="1"/>
            <a:r>
              <a:rPr lang="en-US" dirty="0" smtClean="0"/>
              <a:t>NY start</a:t>
            </a:r>
          </a:p>
          <a:p>
            <a:pPr lvl="1"/>
            <a:r>
              <a:rPr lang="en-US" dirty="0" smtClean="0"/>
              <a:t>Expanded with more  local organizations</a:t>
            </a:r>
          </a:p>
          <a:p>
            <a:pPr lvl="1"/>
            <a:r>
              <a:rPr lang="en-US" dirty="0" smtClean="0"/>
              <a:t>Publications created and translated</a:t>
            </a:r>
          </a:p>
          <a:p>
            <a:pPr lvl="1"/>
            <a:r>
              <a:rPr lang="en-US" dirty="0" smtClean="0"/>
              <a:t>National vision and mission—grassroots model</a:t>
            </a:r>
          </a:p>
          <a:p>
            <a:pPr lvl="2"/>
            <a:r>
              <a:rPr lang="en-US" dirty="0" smtClean="0"/>
              <a:t> Leadership</a:t>
            </a:r>
          </a:p>
          <a:p>
            <a:pPr lvl="2"/>
            <a:r>
              <a:rPr lang="en-US" dirty="0" smtClean="0"/>
              <a:t>Committees</a:t>
            </a:r>
          </a:p>
          <a:p>
            <a:pPr lvl="2"/>
            <a:r>
              <a:rPr lang="en-US" dirty="0" smtClean="0"/>
              <a:t>National US Gathering</a:t>
            </a:r>
          </a:p>
          <a:p>
            <a:pPr lvl="2"/>
            <a:r>
              <a:rPr lang="en-US" dirty="0" smtClean="0"/>
              <a:t>Internet presence</a:t>
            </a:r>
          </a:p>
          <a:p>
            <a:pPr lvl="2"/>
            <a:r>
              <a:rPr lang="en-US" dirty="0" smtClean="0"/>
              <a:t>Newsletter</a:t>
            </a:r>
          </a:p>
          <a:p>
            <a:pPr lvl="1"/>
            <a:r>
              <a:rPr lang="en-US" dirty="0" smtClean="0"/>
              <a:t>Regions</a:t>
            </a:r>
          </a:p>
          <a:p>
            <a:pPr lvl="2"/>
            <a:r>
              <a:rPr lang="en-US" dirty="0" smtClean="0"/>
              <a:t>Leadership</a:t>
            </a:r>
          </a:p>
          <a:p>
            <a:pPr lvl="2"/>
            <a:r>
              <a:rPr lang="en-US" dirty="0" smtClean="0"/>
              <a:t>Regional gatherings</a:t>
            </a:r>
          </a:p>
          <a:p>
            <a:pPr lvl="2"/>
            <a:r>
              <a:rPr lang="en-US" dirty="0" smtClean="0"/>
              <a:t>Internet presence</a:t>
            </a:r>
          </a:p>
          <a:p>
            <a:pPr lvl="2"/>
            <a:r>
              <a:rPr lang="en-US" dirty="0" smtClean="0"/>
              <a:t>Newsletter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AVP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International Expansion</a:t>
            </a:r>
          </a:p>
          <a:p>
            <a:pPr lvl="1"/>
            <a:r>
              <a:rPr lang="en-US" u="sng" dirty="0" smtClean="0"/>
              <a:t>Expanded </a:t>
            </a:r>
            <a:r>
              <a:rPr lang="en-US" dirty="0" smtClean="0"/>
              <a:t>grassroots model</a:t>
            </a:r>
          </a:p>
          <a:p>
            <a:pPr lvl="1"/>
            <a:r>
              <a:rPr lang="en-US" dirty="0" smtClean="0"/>
              <a:t>Vision and mission</a:t>
            </a:r>
          </a:p>
          <a:p>
            <a:pPr lvl="2"/>
            <a:r>
              <a:rPr lang="en-US" dirty="0" smtClean="0"/>
              <a:t>Nations with new local organizations</a:t>
            </a:r>
          </a:p>
          <a:p>
            <a:pPr lvl="3"/>
            <a:r>
              <a:rPr lang="en-US" dirty="0" smtClean="0"/>
              <a:t>Publications translated</a:t>
            </a:r>
          </a:p>
          <a:p>
            <a:pPr lvl="2"/>
            <a:r>
              <a:rPr lang="en-US" dirty="0" smtClean="0"/>
              <a:t>International regions</a:t>
            </a:r>
          </a:p>
          <a:p>
            <a:pPr lvl="2"/>
            <a:r>
              <a:rPr lang="en-US" dirty="0" smtClean="0"/>
              <a:t>International gathering</a:t>
            </a:r>
          </a:p>
          <a:p>
            <a:pPr lvl="2"/>
            <a:r>
              <a:rPr lang="en-US" dirty="0" smtClean="0"/>
              <a:t>Internet presence</a:t>
            </a:r>
          </a:p>
          <a:p>
            <a:pPr lvl="1"/>
            <a:r>
              <a:rPr lang="en-US" u="sng" dirty="0" smtClean="0"/>
              <a:t>Strategic Planning</a:t>
            </a:r>
          </a:p>
          <a:p>
            <a:pPr lvl="1"/>
            <a:r>
              <a:rPr lang="en-US" u="sng" dirty="0" smtClean="0"/>
              <a:t>Capacity building</a:t>
            </a:r>
          </a:p>
          <a:p>
            <a:pPr lvl="2"/>
            <a:r>
              <a:rPr lang="en-US" dirty="0" smtClean="0"/>
              <a:t>fundraising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AVP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Revisit </a:t>
            </a:r>
            <a:r>
              <a:rPr lang="en-US" u="sng" dirty="0" smtClean="0"/>
              <a:t>vision and mission</a:t>
            </a:r>
          </a:p>
          <a:p>
            <a:r>
              <a:rPr lang="en-US" u="sng" dirty="0" smtClean="0"/>
              <a:t>Mode</a:t>
            </a:r>
            <a:r>
              <a:rPr lang="en-US" dirty="0"/>
              <a:t>l</a:t>
            </a:r>
            <a:endParaRPr lang="en-US" dirty="0" smtClean="0"/>
          </a:p>
          <a:p>
            <a:pPr lvl="1"/>
            <a:r>
              <a:rPr lang="en-US" dirty="0" smtClean="0"/>
              <a:t>Centralized, decentralized, or hybrid?</a:t>
            </a:r>
          </a:p>
          <a:p>
            <a:pPr lvl="1"/>
            <a:r>
              <a:rPr lang="en-US" dirty="0" smtClean="0"/>
              <a:t>Formal or informal relationships for international and regions? </a:t>
            </a:r>
          </a:p>
          <a:p>
            <a:r>
              <a:rPr lang="en-US" u="sng" dirty="0" smtClean="0"/>
              <a:t>International Structure</a:t>
            </a:r>
            <a:r>
              <a:rPr lang="en-US" dirty="0" smtClean="0"/>
              <a:t>?</a:t>
            </a:r>
          </a:p>
          <a:p>
            <a:pPr lvl="2"/>
            <a:r>
              <a:rPr lang="en-US" smtClean="0"/>
              <a:t>Leadership--Diverse</a:t>
            </a:r>
            <a:endParaRPr lang="en-US" dirty="0" smtClean="0"/>
          </a:p>
          <a:p>
            <a:pPr lvl="3"/>
            <a:r>
              <a:rPr lang="en-US" dirty="0" smtClean="0"/>
              <a:t>Committees</a:t>
            </a:r>
          </a:p>
          <a:p>
            <a:pPr lvl="3"/>
            <a:r>
              <a:rPr lang="en-US" dirty="0" smtClean="0"/>
              <a:t>Regions</a:t>
            </a:r>
          </a:p>
          <a:p>
            <a:pPr lvl="3"/>
            <a:r>
              <a:rPr lang="en-US" dirty="0"/>
              <a:t>L</a:t>
            </a:r>
            <a:r>
              <a:rPr lang="en-US" dirty="0" smtClean="0"/>
              <a:t>ocals</a:t>
            </a:r>
          </a:p>
          <a:p>
            <a:pPr lvl="2"/>
            <a:r>
              <a:rPr lang="en-US" dirty="0" smtClean="0"/>
              <a:t>Operations</a:t>
            </a:r>
          </a:p>
          <a:p>
            <a:pPr lvl="3"/>
            <a:r>
              <a:rPr lang="en-US" dirty="0" smtClean="0"/>
              <a:t>Workshops</a:t>
            </a:r>
          </a:p>
          <a:p>
            <a:pPr lvl="3"/>
            <a:r>
              <a:rPr lang="en-US" dirty="0" smtClean="0"/>
              <a:t>Gatherings</a:t>
            </a:r>
          </a:p>
          <a:p>
            <a:pPr lvl="3"/>
            <a:r>
              <a:rPr lang="en-US" dirty="0" smtClean="0"/>
              <a:t>Disaster response</a:t>
            </a:r>
          </a:p>
          <a:p>
            <a:pPr lvl="2"/>
            <a:r>
              <a:rPr lang="en-US" dirty="0" smtClean="0"/>
              <a:t>Infrastructure</a:t>
            </a:r>
          </a:p>
          <a:p>
            <a:pPr lvl="3"/>
            <a:r>
              <a:rPr lang="en-US" dirty="0" smtClean="0"/>
              <a:t>Knowledge</a:t>
            </a:r>
          </a:p>
          <a:p>
            <a:pPr lvl="3"/>
            <a:r>
              <a:rPr lang="en-US" dirty="0" smtClean="0"/>
              <a:t>Knowledge management system</a:t>
            </a:r>
          </a:p>
          <a:p>
            <a:pPr lvl="3"/>
            <a:r>
              <a:rPr lang="en-US" dirty="0" smtClean="0"/>
              <a:t>Technology</a:t>
            </a:r>
          </a:p>
          <a:p>
            <a:pPr lvl="3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AVP Future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Strategic plan</a:t>
            </a:r>
            <a:r>
              <a:rPr lang="en-US" dirty="0" smtClean="0"/>
              <a:t>— </a:t>
            </a:r>
            <a:r>
              <a:rPr lang="en-US" i="1" dirty="0" smtClean="0"/>
              <a:t>capacity building</a:t>
            </a:r>
          </a:p>
          <a:p>
            <a:pPr lvl="1"/>
            <a:r>
              <a:rPr lang="en-US" dirty="0" smtClean="0"/>
              <a:t>International</a:t>
            </a:r>
          </a:p>
          <a:p>
            <a:pPr lvl="1"/>
            <a:r>
              <a:rPr lang="en-US" dirty="0" smtClean="0"/>
              <a:t>Regional</a:t>
            </a:r>
          </a:p>
          <a:p>
            <a:pPr lvl="1"/>
            <a:r>
              <a:rPr lang="en-US" dirty="0" smtClean="0"/>
              <a:t>Local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is AVP?</a:t>
            </a:r>
          </a:p>
          <a:p>
            <a:r>
              <a:rPr lang="en-US" dirty="0" smtClean="0"/>
              <a:t>What is </a:t>
            </a:r>
            <a:r>
              <a:rPr lang="en-US" u="sng" dirty="0" smtClean="0"/>
              <a:t>n</a:t>
            </a:r>
            <a:r>
              <a:rPr lang="en-US" dirty="0" smtClean="0"/>
              <a:t>ot AVP?</a:t>
            </a:r>
          </a:p>
          <a:p>
            <a:r>
              <a:rPr lang="en-US" dirty="0" smtClean="0"/>
              <a:t>What is the </a:t>
            </a:r>
            <a:r>
              <a:rPr lang="en-US" u="sng" dirty="0" smtClean="0"/>
              <a:t>international leadership structure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is the </a:t>
            </a:r>
            <a:r>
              <a:rPr lang="en-US" u="sng" dirty="0" smtClean="0"/>
              <a:t>operations plan</a:t>
            </a:r>
            <a:r>
              <a:rPr lang="en-US" dirty="0" smtClean="0"/>
              <a:t>? (What is optimal vs. functional?)</a:t>
            </a:r>
          </a:p>
          <a:p>
            <a:pPr lvl="1"/>
            <a:r>
              <a:rPr lang="en-US" dirty="0" smtClean="0"/>
              <a:t>New local groups  (envisioned by region)</a:t>
            </a:r>
          </a:p>
          <a:p>
            <a:pPr lvl="1"/>
            <a:r>
              <a:rPr lang="en-US" dirty="0" smtClean="0"/>
              <a:t>Local, regional, and international gatherings--frequency</a:t>
            </a:r>
          </a:p>
          <a:p>
            <a:pPr lvl="1"/>
            <a:r>
              <a:rPr lang="en-US" dirty="0" smtClean="0"/>
              <a:t>Publications (varied languages)</a:t>
            </a:r>
          </a:p>
          <a:p>
            <a:pPr lvl="1"/>
            <a:r>
              <a:rPr lang="en-US" dirty="0" smtClean="0"/>
              <a:t>Online presence (tools—free and for purchase)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What is the leadership succession plan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u="sng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</a:t>
            </a:r>
            <a:r>
              <a:rPr lang="en-US" u="sng" dirty="0" smtClean="0"/>
              <a:t> information distribution plan</a:t>
            </a:r>
            <a:r>
              <a:rPr lang="en-US" dirty="0" smtClean="0"/>
              <a:t> in an international forum for the international, regional, and local levels?</a:t>
            </a:r>
          </a:p>
          <a:p>
            <a:r>
              <a:rPr lang="en-US" dirty="0" smtClean="0"/>
              <a:t>What is the </a:t>
            </a:r>
            <a:r>
              <a:rPr lang="en-US" u="sng" dirty="0" smtClean="0"/>
              <a:t>knowledge management plan </a:t>
            </a:r>
            <a:r>
              <a:rPr lang="en-US" dirty="0" smtClean="0"/>
              <a:t>for records internationally, regionally, and locally?</a:t>
            </a:r>
          </a:p>
          <a:p>
            <a:r>
              <a:rPr lang="en-US" dirty="0" smtClean="0"/>
              <a:t>What is the </a:t>
            </a:r>
            <a:r>
              <a:rPr lang="en-US" u="sng" dirty="0" smtClean="0"/>
              <a:t>continuity of operations plan </a:t>
            </a:r>
            <a:r>
              <a:rPr lang="en-US" dirty="0" smtClean="0"/>
              <a:t>for organizational records?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are </a:t>
            </a:r>
            <a:r>
              <a:rPr lang="en-US" u="sng" dirty="0" smtClean="0"/>
              <a:t>fundraising unfinanced requirements </a:t>
            </a:r>
            <a:r>
              <a:rPr lang="en-US" dirty="0" smtClean="0"/>
              <a:t>in an international forum?  </a:t>
            </a:r>
          </a:p>
          <a:p>
            <a:r>
              <a:rPr lang="en-US" dirty="0" smtClean="0"/>
              <a:t>What are the </a:t>
            </a:r>
            <a:r>
              <a:rPr lang="en-US" i="1" dirty="0" smtClean="0"/>
              <a:t>budgets</a:t>
            </a:r>
            <a:r>
              <a:rPr lang="en-US" dirty="0" smtClean="0"/>
              <a:t>?</a:t>
            </a:r>
          </a:p>
          <a:p>
            <a:pPr lvl="1"/>
            <a:r>
              <a:rPr lang="en-US" u="sng" dirty="0" smtClean="0"/>
              <a:t>international,</a:t>
            </a:r>
          </a:p>
          <a:p>
            <a:pPr lvl="1"/>
            <a:r>
              <a:rPr lang="en-US" u="sng" dirty="0" smtClean="0"/>
              <a:t> regional, and</a:t>
            </a:r>
          </a:p>
          <a:p>
            <a:pPr lvl="1"/>
            <a:r>
              <a:rPr lang="en-US" u="sng" dirty="0" smtClean="0"/>
              <a:t> local budgets</a:t>
            </a:r>
            <a:endParaRPr lang="en-US" dirty="0" smtClean="0"/>
          </a:p>
          <a:p>
            <a:r>
              <a:rPr lang="en-US" dirty="0" smtClean="0"/>
              <a:t>What is the </a:t>
            </a:r>
            <a:r>
              <a:rPr lang="en-US" u="sng" dirty="0" smtClean="0"/>
              <a:t>finance management plan </a:t>
            </a:r>
            <a:r>
              <a:rPr lang="en-US" dirty="0" smtClean="0"/>
              <a:t>in an international forum?</a:t>
            </a:r>
          </a:p>
          <a:p>
            <a:pPr lvl="1"/>
            <a:r>
              <a:rPr lang="en-US" dirty="0" smtClean="0"/>
              <a:t>Collection (e.g., Online environment)</a:t>
            </a:r>
          </a:p>
          <a:p>
            <a:pPr lvl="1"/>
            <a:r>
              <a:rPr lang="en-US" dirty="0" smtClean="0"/>
              <a:t>Accounting (e.g., Who will manage the regional and local checkbooks?)</a:t>
            </a:r>
          </a:p>
          <a:p>
            <a:pPr lvl="1"/>
            <a:r>
              <a:rPr lang="en-US" dirty="0" smtClean="0"/>
              <a:t>Auditing (e.g., Are procedures available to ensure donations used IAW the donor requests?)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337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essence of AVP: Changing from an international grassroots organization to a ____ ?</vt:lpstr>
      <vt:lpstr>Outline</vt:lpstr>
      <vt:lpstr>AVP Past</vt:lpstr>
      <vt:lpstr>AVP Present</vt:lpstr>
      <vt:lpstr>AVP Future</vt:lpstr>
      <vt:lpstr>AVP Future (cont’d)</vt:lpstr>
      <vt:lpstr>Issues</vt:lpstr>
      <vt:lpstr>Issues (cont’d)</vt:lpstr>
      <vt:lpstr>Issues (cont’d)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AVP: Change from an international grassroots organization to ____ ?</dc:title>
  <dc:creator>rhb</dc:creator>
  <cp:lastModifiedBy>K PC</cp:lastModifiedBy>
  <cp:revision>9</cp:revision>
  <dcterms:created xsi:type="dcterms:W3CDTF">2013-11-24T18:10:45Z</dcterms:created>
  <dcterms:modified xsi:type="dcterms:W3CDTF">2014-04-10T13:29:42Z</dcterms:modified>
</cp:coreProperties>
</file>